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5" r:id="rId4"/>
    <p:sldId id="258" r:id="rId5"/>
    <p:sldId id="263" r:id="rId6"/>
    <p:sldId id="266" r:id="rId7"/>
    <p:sldId id="259" r:id="rId8"/>
    <p:sldId id="264" r:id="rId9"/>
    <p:sldId id="271" r:id="rId10"/>
    <p:sldId id="267" r:id="rId11"/>
    <p:sldId id="260" r:id="rId12"/>
    <p:sldId id="270" r:id="rId13"/>
    <p:sldId id="272" r:id="rId14"/>
    <p:sldId id="273" r:id="rId15"/>
    <p:sldId id="268" r:id="rId16"/>
    <p:sldId id="274" r:id="rId17"/>
    <p:sldId id="261" r:id="rId18"/>
    <p:sldId id="275" r:id="rId19"/>
    <p:sldId id="276" r:id="rId20"/>
    <p:sldId id="280" r:id="rId21"/>
    <p:sldId id="281" r:id="rId22"/>
    <p:sldId id="277" r:id="rId23"/>
    <p:sldId id="269" r:id="rId24"/>
    <p:sldId id="262" r:id="rId25"/>
    <p:sldId id="278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 Siyu" initials="RS" lastIdx="1" clrIdx="0">
    <p:extLst>
      <p:ext uri="{19B8F6BF-5375-455C-9EA6-DF929625EA0E}">
        <p15:presenceInfo xmlns:p15="http://schemas.microsoft.com/office/powerpoint/2012/main" userId="cb6626e8225e16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/>
    <p:restoredTop sz="86249" autoAdjust="0"/>
  </p:normalViewPr>
  <p:slideViewPr>
    <p:cSldViewPr snapToGrid="0">
      <p:cViewPr varScale="1">
        <p:scale>
          <a:sx n="182" d="100"/>
          <a:sy n="182" d="100"/>
        </p:scale>
        <p:origin x="2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77FBC-227B-404D-AC6D-E72D358D5E2D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ECBB1-3606-4E8C-B063-6B70A6DB8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75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</a:t>
            </a:r>
            <a:r>
              <a:rPr lang="zh-CN" altLang="en-US" dirty="0"/>
              <a:t> </a:t>
            </a:r>
            <a:r>
              <a:rPr lang="en-US" altLang="zh-CN" dirty="0"/>
              <a:t>everyone.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enhancing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incorporating</a:t>
            </a:r>
            <a:r>
              <a:rPr lang="zh-CN" altLang="en-US" dirty="0"/>
              <a:t> </a:t>
            </a:r>
            <a:r>
              <a:rPr lang="en-US" altLang="zh-CN" dirty="0"/>
              <a:t>visual-grounded</a:t>
            </a:r>
            <a:r>
              <a:rPr lang="zh-CN" altLang="en-US" dirty="0"/>
              <a:t> </a:t>
            </a:r>
            <a:r>
              <a:rPr lang="en-US" altLang="zh-CN" dirty="0"/>
              <a:t>supervision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pretraining</a:t>
            </a:r>
            <a:r>
              <a:rPr lang="zh-CN" altLang="en-US" dirty="0"/>
              <a:t> </a:t>
            </a:r>
            <a:r>
              <a:rPr lang="en-US" altLang="zh-CN" dirty="0"/>
              <a:t>phase.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exemplified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“improving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contextualized,</a:t>
            </a:r>
            <a:r>
              <a:rPr lang="zh-CN" altLang="en-US" dirty="0"/>
              <a:t> </a:t>
            </a:r>
            <a:r>
              <a:rPr lang="en-US" altLang="zh-CN" dirty="0"/>
              <a:t>visual-grounded</a:t>
            </a:r>
            <a:r>
              <a:rPr lang="zh-CN" altLang="en-US" dirty="0"/>
              <a:t> </a:t>
            </a:r>
            <a:r>
              <a:rPr lang="en-US" altLang="zh-CN" dirty="0"/>
              <a:t>supervision”.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898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supervision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7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quiz: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acquire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corpus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supervision?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MS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COCO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depict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Therefore,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naturally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becomes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supervision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news.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corpus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visually-supervised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910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Unfortunately,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might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corpus.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belongs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language,</a:t>
            </a:r>
            <a:r>
              <a:rPr kumimoji="1" lang="zh-CN" altLang="en-US" dirty="0"/>
              <a:t> </a:t>
            </a:r>
            <a:r>
              <a:rPr kumimoji="1" lang="en-US" altLang="zh-CN" dirty="0"/>
              <a:t>dubbed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grounded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exhibits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statistical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discrepancy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domain.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statistics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general-domain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corpora.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vocabulary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half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general-domain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corpora.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general-domain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corpora.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ratio,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proportion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grounded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vocabulary.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deemed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grounded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appears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COCO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Given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discrepancy,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question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”how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314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order to train a voken retrieval model, we first need a way to quantify the relevance between an image and a token. And here comes the contextual token-image matching model, which measures the relevance score between an image and a token in a sentence.</a:t>
            </a:r>
          </a:p>
          <a:p>
            <a:r>
              <a:rPr lang="en-US" altLang="zh-CN" dirty="0"/>
              <a:t>The relevance score function “…”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006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044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788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69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fine-tuning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roberta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observations:</a:t>
            </a:r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outperforms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author’s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reimplementation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369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utilizing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supervision.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Sent-level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retrieval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sentence-level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voken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retrieval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assigned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Sent-level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supervision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whole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sentence.</a:t>
            </a:r>
          </a:p>
          <a:p>
            <a:r>
              <a:rPr kumimoji="1" lang="en-US" altLang="zh-CN" dirty="0"/>
              <a:t>Token-level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supervision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propagated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sentence,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voken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sentence.</a:t>
            </a:r>
          </a:p>
          <a:p>
            <a:endParaRPr kumimoji="1" lang="en-US" altLang="zh-CN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0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First,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talk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visual-grounded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supervision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understanding.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visually-supervised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acquire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supervision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practice.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Following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discussion.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74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38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retrospect,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earliest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seminal</a:t>
            </a:r>
            <a:r>
              <a:rPr lang="zh-CN" altLang="en-US" dirty="0"/>
              <a:t> </a:t>
            </a:r>
            <a:r>
              <a:rPr lang="en-US" altLang="zh-CN" dirty="0"/>
              <a:t>distributional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Word2Vec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variants:</a:t>
            </a:r>
            <a:r>
              <a:rPr lang="zh-CN" altLang="en-US" dirty="0"/>
              <a:t> </a:t>
            </a:r>
            <a:r>
              <a:rPr lang="en-US" altLang="zh-CN" dirty="0"/>
              <a:t>CBOW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Skip-Gram.</a:t>
            </a:r>
            <a:r>
              <a:rPr lang="zh-CN" altLang="en-US" dirty="0"/>
              <a:t> </a:t>
            </a:r>
            <a:r>
              <a:rPr lang="en-US" altLang="zh-CN" dirty="0"/>
              <a:t>Taking</a:t>
            </a:r>
            <a:r>
              <a:rPr lang="zh-CN" altLang="en-US" dirty="0"/>
              <a:t> </a:t>
            </a:r>
            <a:r>
              <a:rPr lang="en-US" altLang="zh-CN" dirty="0"/>
              <a:t>CBOW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assigned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optimized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predicative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centric</a:t>
            </a:r>
            <a:r>
              <a:rPr lang="zh-CN" altLang="en-US" dirty="0"/>
              <a:t> </a:t>
            </a:r>
            <a:r>
              <a:rPr lang="en-US" altLang="zh-CN" dirty="0"/>
              <a:t>word.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facilitated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applications,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retrieval.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2018,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changed.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ELMo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considering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context.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pretraining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ELMo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context.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adopted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BERT,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sophisticated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architecture,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bi-directional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pretraining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masked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bi-directional</a:t>
            </a:r>
            <a:r>
              <a:rPr lang="zh-CN" altLang="en-US" dirty="0"/>
              <a:t> </a:t>
            </a:r>
            <a:r>
              <a:rPr lang="en-US" altLang="zh-CN" dirty="0"/>
              <a:t>context.</a:t>
            </a:r>
            <a:r>
              <a:rPr lang="zh-CN" altLang="en-US" dirty="0"/>
              <a:t> 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quiz: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Answer: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training,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downstream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06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distributional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grounded,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text,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world.</a:t>
            </a:r>
          </a:p>
          <a:p>
            <a:endParaRPr lang="en-US" altLang="zh-CN" dirty="0"/>
          </a:p>
          <a:p>
            <a:r>
              <a:rPr lang="en-US" altLang="zh-CN" dirty="0"/>
              <a:t>Grounding</a:t>
            </a:r>
            <a:r>
              <a:rPr lang="zh-CN" altLang="en-US" dirty="0"/>
              <a:t> </a:t>
            </a:r>
            <a:r>
              <a:rPr lang="en-US" altLang="zh-CN" dirty="0"/>
              <a:t>refers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capability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relating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sensory</a:t>
            </a:r>
            <a:r>
              <a:rPr lang="zh-CN" altLang="en-US" dirty="0"/>
              <a:t> </a:t>
            </a:r>
            <a:r>
              <a:rPr lang="en-US" altLang="zh-CN" dirty="0"/>
              <a:t>perception,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activity.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sentence: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man</a:t>
            </a:r>
            <a:r>
              <a:rPr lang="zh-CN" altLang="en-US" dirty="0"/>
              <a:t> </a:t>
            </a:r>
            <a:r>
              <a:rPr lang="en-US" altLang="zh-CN" dirty="0"/>
              <a:t>dressed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orange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purple</a:t>
            </a:r>
            <a:r>
              <a:rPr lang="zh-CN" altLang="en-US" dirty="0"/>
              <a:t> </a:t>
            </a:r>
            <a:r>
              <a:rPr lang="en-US" altLang="zh-CN" dirty="0"/>
              <a:t>stands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hands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  <a:r>
              <a:rPr lang="zh-CN" altLang="en-US" dirty="0"/>
              <a:t> </a:t>
            </a:r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park.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easily</a:t>
            </a:r>
            <a:r>
              <a:rPr lang="zh-CN" altLang="en-US" dirty="0"/>
              <a:t> </a:t>
            </a:r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scene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scene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minds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corresponds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sentence.</a:t>
            </a:r>
            <a:r>
              <a:rPr lang="zh-CN" altLang="en-US" dirty="0"/>
              <a:t> </a:t>
            </a:r>
            <a:r>
              <a:rPr lang="en-US" altLang="zh-CN" dirty="0"/>
              <a:t>Grounding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beings,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largely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models.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3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Next,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visually-supervised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8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visually-supervised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retrospection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conventional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pervasive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literatures.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certain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replaced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[MASK]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MLM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conditioned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unmasked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[MASK]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repeatedly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aggregating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938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capturing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co-occurrence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symbol.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However,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before,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grounded.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assume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corpus,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corpus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manifestation.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associated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”voken”,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“visualized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token”.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certain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replaced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[MASK].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corresponding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original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[MASK]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conditioned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unmasked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8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putting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together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arrive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visually-supervised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modeling.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weighted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sub-objectives.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ECBB1-3606-4E8C-B063-6B70A6DB8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5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82112-7D45-4C63-8B30-2B7F930D7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72A30B-5F15-478C-A698-1598F0CB9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4C8CE-76D3-4D6C-AFE1-0ED5A7C3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D08-4620-4717-8A7E-D8F1D878506F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0C5BA0-ADE1-49C8-BA75-83C6F72A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6A07AE-E213-497D-B471-FD7B5D03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1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6FAD1-91E1-4F7B-B632-7D069E8F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9C57E8-1272-4820-AC92-F1AC9B1D1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A1E80-A7DB-4AD6-8F72-49045190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44F5-8F1E-490C-938A-AC9334048A81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B97DFB-FD56-4C12-BEEC-3FF38869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096B7B-F1C5-4B68-8304-26188930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19E078-138E-4077-B971-ED2EAED2F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976248-0FDE-4E9E-B108-1E581A03C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408EF2-1938-470C-AA4E-F5477EB2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01F0-379E-4826-B6F3-9042A43FAD2D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6CA399-8DD6-4DE5-B680-4486B12E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9E2CE-29CD-4265-9576-167B3020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36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8A8D8-6882-4594-9531-1ED3E7CB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D78E08-A2B7-4A97-B77E-AAA6B2E93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2A9F6-ED4C-4AB7-875E-515AFAA8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6FE2E-FE0E-460F-A4B5-768B6F53953B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452B11-2252-4FB8-BDB0-4EE830F3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CD4FF-0039-4500-8EE8-9203339D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0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F72CD-D6C1-4829-8518-3F4AD15A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9C99AC-013D-4115-AC46-24B2BF9D9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4FED9-5CFB-490D-811B-26DD96BB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A5A7-74FA-46BB-B8EC-B9D5A58FA444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D2DC0E-FD3D-4158-AA7D-1582CB7CD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ABF03-5594-4AE3-8953-474A824B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6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B07E5-7ED7-4406-ABED-8B5EC7EC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7D48FA-D556-46CE-9E95-782054F87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11F05F-97C8-4EFE-849B-A26BF4C34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A5F3F2-70B4-4819-B494-949190B3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16A3-AAFE-4FDD-BEA6-EC46DF543731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D6CE6-C781-4C9C-B923-0486CEAF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6AFC9-4E5C-450A-9A7F-A1A6AF90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76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ED6E7-4242-41CF-A02F-397E9CA7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322239-E67E-4CAA-B1B9-AFA0047B0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2C3869-C30E-4C1D-A20B-3D0B3E200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BAD077-E205-41AA-B6EA-32C38496C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A172E3-7752-414E-AFAC-595F92D9C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129C8E-AAB3-4477-BB00-2E8EE277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5B00-463D-4D55-AF22-0CC4365E68C6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6A1918-4DC9-4F86-BABF-C2DD58DD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CF5F96-998C-49B4-9DBA-6490D113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2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E721A-7234-4380-BA1A-5D76B685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93E523-7218-4311-83B7-B015BFF0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68C2-AD81-4F07-AEC0-88034960C23E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3CCB85-E800-4B86-8DFE-3963B8AF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3B2AB2-E031-46A3-BF33-D861160A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07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4DE947-8239-48B2-92EB-8EA69A63E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B9C87-61A0-477C-B50A-A4B352E38113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B1C6F4-1DB3-4EE0-B914-10533F94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277D04-9245-4A07-AF61-B296619B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9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FBDF0-57FB-4963-B229-E936DDC63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40D9E-4C5A-47E1-A8A5-3807F7274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F866F6-9309-4FB6-9E33-CFFC5513B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FC0392-5431-4C2C-8709-296EBCE0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0340-D44C-4139-8EDB-53A0CC09E024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4389B7-2326-4177-B5E1-C6258BEF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1F9366-4DBA-4A09-BE5F-4CFE42C0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0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58A46-1D7F-4BA7-98CE-EC186EE2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6BE6BA-405B-40A4-BEA9-2CDA080DA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A4F5F6-DDD6-4CEC-B41F-850D207F9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E1B986-F3D0-4E11-83A1-6FEADD14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AFEB-54AB-4B22-8235-A2E6759EA69C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BB4D00-2C8E-4569-9623-18563106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938E9-8EAD-4205-BD2D-E58DB0DB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74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3706E8-B94B-4628-A8E4-D2DCBC2F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4BAF23-B13C-4F98-9B34-827AB6D25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5DF8F-5AD7-486A-9B30-DE455A3B6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FE65-D72C-4CB1-BDDB-2D968EAC0BF7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CF7A7E-DAC0-4BAA-AA19-B9D5B0A59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28DC6F-E6BD-4518-BD91-58530D2E5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7B4A-99AC-41A7-8609-405E8303A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64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5AD88-0EE5-4CFD-908C-CD2923096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2063"/>
            <a:ext cx="9144000" cy="114790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Improving Language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nderstanding with Contextualized, Visual-Grounded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upervision</a:t>
            </a:r>
            <a:endParaRPr lang="zh-C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0F4280-AB76-4845-BC35-25BB5864B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524" y="449593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Hao Tan       Mohit Bansal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 2020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623C8F-54C5-4258-BB31-FE2C7947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</a:t>
            </a:fld>
            <a:r>
              <a:rPr lang="en-US" altLang="zh-CN" dirty="0"/>
              <a:t>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97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2A9C2-3D54-4C82-A2FB-2FEE87F6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zh-CN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C371E8-7C69-4CD3-9AA3-F3E10CB5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Visually-Supervised Language Modeling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6A08E1-2B98-4508-AC85-48CABF19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10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42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9968E-5578-46EF-8962-000823B8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FD7F4-8763-45CD-B695-18AF697F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straightforward choice is image captioning resources.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16360-E065-4660-831C-6B8FC69E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46" y="2938571"/>
            <a:ext cx="3530546" cy="23646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4C51E4-1505-4FE7-8B30-FC3868572AC8}"/>
              </a:ext>
            </a:extLst>
          </p:cNvPr>
          <p:cNvSpPr txBox="1"/>
          <p:nvPr/>
        </p:nvSpPr>
        <p:spPr>
          <a:xfrm>
            <a:off x="3639291" y="5526055"/>
            <a:ext cx="4661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 of image and captions from MS COCO dataset.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09FEE8-8A51-4668-A417-033669983595}"/>
              </a:ext>
            </a:extLst>
          </p:cNvPr>
          <p:cNvSpPr txBox="1"/>
          <p:nvPr/>
        </p:nvSpPr>
        <p:spPr>
          <a:xfrm>
            <a:off x="5870792" y="3536102"/>
            <a:ext cx="64794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400" b="0" i="0" dirty="0">
                <a:solidFill>
                  <a:srgbClr val="1D2125"/>
                </a:solidFill>
                <a:effectLst/>
                <a:latin typeface="Helvetica Neue"/>
              </a:rPr>
              <a:t>a somewhat cluttered living room area with white couches and a small tv.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b="0" i="0" dirty="0">
                <a:solidFill>
                  <a:srgbClr val="1D2125"/>
                </a:solidFill>
                <a:effectLst/>
                <a:latin typeface="Helvetica Neue"/>
              </a:rPr>
              <a:t>a living room filled with furniture and a window.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b="0" i="0" dirty="0">
                <a:solidFill>
                  <a:srgbClr val="1D2125"/>
                </a:solidFill>
                <a:effectLst/>
                <a:latin typeface="Helvetica Neue"/>
              </a:rPr>
              <a:t>a small living room has a tv and furniture.</a:t>
            </a:r>
            <a:endParaRPr lang="en-US" altLang="zh-CN" sz="1400" dirty="0">
              <a:solidFill>
                <a:srgbClr val="1D2125"/>
              </a:solidFill>
              <a:latin typeface="Helvetica Neue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b="0" i="0" dirty="0">
                <a:solidFill>
                  <a:srgbClr val="1D2125"/>
                </a:solidFill>
                <a:effectLst/>
                <a:latin typeface="Helvetica Neue"/>
              </a:rPr>
              <a:t>a living room with a couch a table and tv.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b="0" i="0" dirty="0">
                <a:solidFill>
                  <a:srgbClr val="1D2125"/>
                </a:solidFill>
                <a:effectLst/>
                <a:latin typeface="Helvetica Neue"/>
              </a:rPr>
              <a:t>a room with two couches and a television.</a:t>
            </a:r>
            <a:endParaRPr lang="zh-CN" altLang="en-US" sz="140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96E978D-F947-4FBC-9A5C-7F0A926243F8}"/>
              </a:ext>
            </a:extLst>
          </p:cNvPr>
          <p:cNvSpPr/>
          <p:nvPr/>
        </p:nvSpPr>
        <p:spPr>
          <a:xfrm>
            <a:off x="4853870" y="3951600"/>
            <a:ext cx="959913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8B83C5-8CC8-4F23-A7BE-BA1D7A4F2705}"/>
              </a:ext>
            </a:extLst>
          </p:cNvPr>
          <p:cNvSpPr txBox="1"/>
          <p:nvPr/>
        </p:nvSpPr>
        <p:spPr>
          <a:xfrm>
            <a:off x="5000382" y="3745632"/>
            <a:ext cx="135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Voken</a:t>
            </a:r>
            <a:endParaRPr lang="zh-CN" altLang="en-US" sz="14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63C085-7BE8-4950-8BC4-84FC877FBD7B}"/>
              </a:ext>
            </a:extLst>
          </p:cNvPr>
          <p:cNvSpPr txBox="1"/>
          <p:nvPr/>
        </p:nvSpPr>
        <p:spPr>
          <a:xfrm>
            <a:off x="959913" y="1771642"/>
            <a:ext cx="89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Quiz: how to acquire such a corpus in which each token has its visual supervision?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26C5A6-B040-481C-B045-F7DF801D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11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9" grpId="0" animBg="1"/>
      <p:bldP spid="10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9968E-5578-46EF-8962-000823B8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FD7F4-8763-45CD-B695-18AF697F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image captioning datasets are not suitable as the main resources for training.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caption belongs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grounded language,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exhibiting a large statistical discrepancy to other types of language in general domain: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E23CE-B3CC-42C2-82F7-988929AD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07" y="3222497"/>
            <a:ext cx="8652557" cy="18331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4BCB53-270B-4A65-A0AE-F873FE83CCEE}"/>
              </a:ext>
            </a:extLst>
          </p:cNvPr>
          <p:cNvSpPr txBox="1"/>
          <p:nvPr/>
        </p:nvSpPr>
        <p:spPr>
          <a:xfrm>
            <a:off x="214129" y="3800475"/>
            <a:ext cx="20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captioning datasets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7C78B3-F9DE-40C2-A27E-F89EA88C9464}"/>
              </a:ext>
            </a:extLst>
          </p:cNvPr>
          <p:cNvSpPr txBox="1"/>
          <p:nvPr/>
        </p:nvSpPr>
        <p:spPr>
          <a:xfrm>
            <a:off x="1888920" y="3627765"/>
            <a:ext cx="527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｛</a:t>
            </a:r>
            <a:endParaRPr lang="zh-CN" altLang="en-US" sz="36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55FDBD-F6F7-4029-9593-322A3A7E39A2}"/>
              </a:ext>
            </a:extLst>
          </p:cNvPr>
          <p:cNvSpPr txBox="1"/>
          <p:nvPr/>
        </p:nvSpPr>
        <p:spPr>
          <a:xfrm>
            <a:off x="1899936" y="4305634"/>
            <a:ext cx="527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｛</a:t>
            </a:r>
            <a:endParaRPr lang="zh-CN" altLang="en-US" sz="3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600D0E-A2AB-40E3-A8EE-F9B3034B7AA1}"/>
              </a:ext>
            </a:extLst>
          </p:cNvPr>
          <p:cNvSpPr txBox="1"/>
          <p:nvPr/>
        </p:nvSpPr>
        <p:spPr>
          <a:xfrm>
            <a:off x="187287" y="4440699"/>
            <a:ext cx="2220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 commonly used for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pretraining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CD234F-076D-4480-8466-12D6EEDA87CA}"/>
              </a:ext>
            </a:extLst>
          </p:cNvPr>
          <p:cNvSpPr/>
          <p:nvPr/>
        </p:nvSpPr>
        <p:spPr>
          <a:xfrm>
            <a:off x="6611815" y="3698976"/>
            <a:ext cx="641322" cy="1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AD6DE5-667E-460C-9DA3-E1327C465403}"/>
              </a:ext>
            </a:extLst>
          </p:cNvPr>
          <p:cNvSpPr/>
          <p:nvPr/>
        </p:nvSpPr>
        <p:spPr>
          <a:xfrm>
            <a:off x="5486001" y="3698976"/>
            <a:ext cx="641322" cy="1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C06F7E-519B-49CD-A7E5-E70C4FF91B49}"/>
              </a:ext>
            </a:extLst>
          </p:cNvPr>
          <p:cNvSpPr/>
          <p:nvPr/>
        </p:nvSpPr>
        <p:spPr>
          <a:xfrm>
            <a:off x="10053572" y="3698976"/>
            <a:ext cx="641322" cy="1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10999A-CE12-4B76-88C1-A0D1DEA4FDBE}"/>
                  </a:ext>
                </a:extLst>
              </p:cNvPr>
              <p:cNvSpPr txBox="1"/>
              <p:nvPr/>
            </p:nvSpPr>
            <p:spPr>
              <a:xfrm>
                <a:off x="8367520" y="5086446"/>
                <a:ext cx="3286080" cy="445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Grounding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#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𝑜𝑓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𝑔𝑟𝑜𝑢𝑛𝑒𝑑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𝑡𝑜𝑘𝑒𝑛𝑠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𝑣𝑜𝑐𝑎𝑏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10999A-CE12-4B76-88C1-A0D1DEA4F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520" y="5086446"/>
                <a:ext cx="3286080" cy="445699"/>
              </a:xfrm>
              <a:prstGeom prst="rect">
                <a:avLst/>
              </a:prstGeom>
              <a:blipFill>
                <a:blip r:embed="rId4"/>
                <a:stretch>
                  <a:fillRect l="-1113"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92B503E1-BB83-4740-BBD2-13B1512FAFE4}"/>
              </a:ext>
            </a:extLst>
          </p:cNvPr>
          <p:cNvSpPr txBox="1"/>
          <p:nvPr/>
        </p:nvSpPr>
        <p:spPr>
          <a:xfrm>
            <a:off x="3020966" y="5728014"/>
            <a:ext cx="621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take advantage of such alignment signal in image caption datasets and apply it to general-domain corpora? </a:t>
            </a:r>
            <a:endParaRPr lang="zh-CN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8093B2-99E1-4A03-B12C-2C9E8B07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12</a:t>
            </a:fld>
            <a:r>
              <a:rPr lang="en-US" altLang="zh-CN" dirty="0"/>
              <a:t> /24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0CB635-D3FE-4446-AD19-432C61474AAB}"/>
              </a:ext>
            </a:extLst>
          </p:cNvPr>
          <p:cNvSpPr/>
          <p:nvPr/>
        </p:nvSpPr>
        <p:spPr>
          <a:xfrm>
            <a:off x="2448507" y="572801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  <a:latin typeface="Segoe UI Emoji" panose="020F0502020204030204" pitchFamily="34" charset="0"/>
              </a:rPr>
              <a:t>🤔</a:t>
            </a:r>
            <a:endParaRPr lang="zh-CN" altLang="en-US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FCE7C4-317E-DC49-8649-A09EE989F497}"/>
              </a:ext>
            </a:extLst>
          </p:cNvPr>
          <p:cNvSpPr/>
          <p:nvPr/>
        </p:nvSpPr>
        <p:spPr>
          <a:xfrm>
            <a:off x="2448507" y="627730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  <a:latin typeface="Segoe UI Emoji" panose="020B0502040204020203" pitchFamily="34" charset="0"/>
              </a:rPr>
              <a:t>😎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C286BC-A88B-1149-BB27-5AD7F76D2EFC}"/>
              </a:ext>
            </a:extLst>
          </p:cNvPr>
          <p:cNvSpPr txBox="1"/>
          <p:nvPr/>
        </p:nvSpPr>
        <p:spPr>
          <a:xfrm>
            <a:off x="3020966" y="6356350"/>
            <a:ext cx="5828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it as weak supervision to train a voken retrieval model!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8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9968E-5578-46EF-8962-000823B8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  <a:endParaRPr lang="zh-CN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3FD7F4-8763-45CD-B695-18AF697FC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Contextual token-image matching model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Relevance score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Factorized as inner product: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</m:e>
                      <m:sub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3FD7F4-8763-45CD-B695-18AF697FC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5CF52C3-98DA-4EDD-B977-A7E1E4265092}"/>
              </a:ext>
            </a:extLst>
          </p:cNvPr>
          <p:cNvSpPr/>
          <p:nvPr/>
        </p:nvSpPr>
        <p:spPr>
          <a:xfrm>
            <a:off x="9002544" y="3576487"/>
            <a:ext cx="2048090" cy="232434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A36BBA-A341-45DB-A48C-5A645E50D2B7}"/>
              </a:ext>
            </a:extLst>
          </p:cNvPr>
          <p:cNvSpPr txBox="1"/>
          <p:nvPr/>
        </p:nvSpPr>
        <p:spPr>
          <a:xfrm>
            <a:off x="9002543" y="3576487"/>
            <a:ext cx="155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Notations:</a:t>
            </a:r>
            <a:endParaRPr lang="zh-CN" altLang="en-US" sz="160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FD1BE1-01C3-4D53-BD9E-32418922C574}"/>
                  </a:ext>
                </a:extLst>
              </p:cNvPr>
              <p:cNvSpPr txBox="1"/>
              <p:nvPr/>
            </p:nvSpPr>
            <p:spPr>
              <a:xfrm>
                <a:off x="8973579" y="4245484"/>
                <a:ext cx="254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-th word in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FD1BE1-01C3-4D53-BD9E-32418922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579" y="4245484"/>
                <a:ext cx="2540461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43335FC-8CCE-4B00-93A8-5433BB459ADA}"/>
                  </a:ext>
                </a:extLst>
              </p:cNvPr>
              <p:cNvSpPr txBox="1"/>
              <p:nvPr/>
            </p:nvSpPr>
            <p:spPr>
              <a:xfrm>
                <a:off x="9002543" y="3924192"/>
                <a:ext cx="254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input sentence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43335FC-8CCE-4B00-93A8-5433BB459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543" y="3924192"/>
                <a:ext cx="2540461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B6CE3ED-21BB-4738-959A-407272A008B4}"/>
                  </a:ext>
                </a:extLst>
              </p:cNvPr>
              <p:cNvSpPr txBox="1"/>
              <p:nvPr/>
            </p:nvSpPr>
            <p:spPr>
              <a:xfrm>
                <a:off x="9002543" y="4610451"/>
                <a:ext cx="254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input image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B6CE3ED-21BB-4738-959A-407272A0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543" y="4610451"/>
                <a:ext cx="2540461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89F12FB-72B5-4D81-9062-FB65E8FDB800}"/>
                  </a:ext>
                </a:extLst>
              </p:cNvPr>
              <p:cNvSpPr txBox="1"/>
              <p:nvPr/>
            </p:nvSpPr>
            <p:spPr>
              <a:xfrm>
                <a:off x="9002542" y="4920846"/>
                <a:ext cx="2540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model parameters 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89F12FB-72B5-4D81-9062-FB65E8FD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542" y="4920846"/>
                <a:ext cx="2540461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4E68FCA-9E5B-4640-8AC4-2FEC095B02BD}"/>
              </a:ext>
            </a:extLst>
          </p:cNvPr>
          <p:cNvSpPr/>
          <p:nvPr/>
        </p:nvSpPr>
        <p:spPr>
          <a:xfrm>
            <a:off x="1568135" y="4620697"/>
            <a:ext cx="3252120" cy="10095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F9EF45-39BC-4561-BD59-E8809D55E73D}"/>
                  </a:ext>
                </a:extLst>
              </p:cNvPr>
              <p:cNvSpPr/>
              <p:nvPr/>
            </p:nvSpPr>
            <p:spPr>
              <a:xfrm>
                <a:off x="1617786" y="5816451"/>
                <a:ext cx="616496" cy="35169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F9EF45-39BC-4561-BD59-E8809D55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786" y="5816451"/>
                <a:ext cx="616496" cy="3516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5CF5F8C-1026-47E1-AF95-48C0BCE51F6B}"/>
                  </a:ext>
                </a:extLst>
              </p:cNvPr>
              <p:cNvSpPr/>
              <p:nvPr/>
            </p:nvSpPr>
            <p:spPr>
              <a:xfrm>
                <a:off x="2316338" y="5816451"/>
                <a:ext cx="616496" cy="35169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5CF5F8C-1026-47E1-AF95-48C0BCE51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338" y="5816451"/>
                <a:ext cx="616496" cy="35169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F7A905-C474-4FAE-A8EE-5418E8E72EB0}"/>
                  </a:ext>
                </a:extLst>
              </p:cNvPr>
              <p:cNvSpPr/>
              <p:nvPr/>
            </p:nvSpPr>
            <p:spPr>
              <a:xfrm>
                <a:off x="3254872" y="5816451"/>
                <a:ext cx="616496" cy="35169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F7A905-C474-4FAE-A8EE-5418E8E72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872" y="5816451"/>
                <a:ext cx="616496" cy="35169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8949D2B-F320-400C-AF0A-D395CFFC3A63}"/>
                  </a:ext>
                </a:extLst>
              </p:cNvPr>
              <p:cNvSpPr/>
              <p:nvPr/>
            </p:nvSpPr>
            <p:spPr>
              <a:xfrm>
                <a:off x="4203759" y="5816451"/>
                <a:ext cx="616496" cy="35169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8949D2B-F320-400C-AF0A-D395CFFC3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59" y="5816451"/>
                <a:ext cx="616496" cy="3516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842A8B07-716F-4F94-BD42-158E43ABF008}"/>
              </a:ext>
            </a:extLst>
          </p:cNvPr>
          <p:cNvSpPr txBox="1"/>
          <p:nvPr/>
        </p:nvSpPr>
        <p:spPr>
          <a:xfrm>
            <a:off x="2865258" y="5798811"/>
            <a:ext cx="4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 · ·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2C2930-8132-4401-AA18-0C1E6C55340A}"/>
              </a:ext>
            </a:extLst>
          </p:cNvPr>
          <p:cNvSpPr txBox="1"/>
          <p:nvPr/>
        </p:nvSpPr>
        <p:spPr>
          <a:xfrm>
            <a:off x="3795516" y="5807631"/>
            <a:ext cx="4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 · ·</a:t>
            </a:r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8F33808-2371-4B08-9C2A-B99EAAB3909D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1923965" y="5630261"/>
            <a:ext cx="2069" cy="18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5F1F579-2C4D-45BF-9F4B-8312C7EEEC27}"/>
              </a:ext>
            </a:extLst>
          </p:cNvPr>
          <p:cNvCxnSpPr/>
          <p:nvPr/>
        </p:nvCxnSpPr>
        <p:spPr>
          <a:xfrm flipH="1" flipV="1">
            <a:off x="2635796" y="5630261"/>
            <a:ext cx="2069" cy="18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B718913-463C-48DF-90BD-702A8AECC96B}"/>
              </a:ext>
            </a:extLst>
          </p:cNvPr>
          <p:cNvCxnSpPr/>
          <p:nvPr/>
        </p:nvCxnSpPr>
        <p:spPr>
          <a:xfrm flipH="1" flipV="1">
            <a:off x="3549498" y="5630261"/>
            <a:ext cx="2069" cy="18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D39E74D-6C32-4622-86F2-87A15B4376AA}"/>
              </a:ext>
            </a:extLst>
          </p:cNvPr>
          <p:cNvCxnSpPr/>
          <p:nvPr/>
        </p:nvCxnSpPr>
        <p:spPr>
          <a:xfrm flipH="1" flipV="1">
            <a:off x="4509938" y="5639081"/>
            <a:ext cx="2069" cy="18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C6335AA-F7AD-40A3-B5D8-83C904E74BDE}"/>
              </a:ext>
            </a:extLst>
          </p:cNvPr>
          <p:cNvSpPr/>
          <p:nvPr/>
        </p:nvSpPr>
        <p:spPr>
          <a:xfrm>
            <a:off x="3194195" y="4040291"/>
            <a:ext cx="677173" cy="33855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DEBC796-B475-45B5-B93F-AD34776D30D5}"/>
              </a:ext>
            </a:extLst>
          </p:cNvPr>
          <p:cNvCxnSpPr>
            <a:cxnSpLocks/>
          </p:cNvCxnSpPr>
          <p:nvPr/>
        </p:nvCxnSpPr>
        <p:spPr>
          <a:xfrm flipV="1">
            <a:off x="3521754" y="4375202"/>
            <a:ext cx="1" cy="24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2B76863-F975-4C25-A475-261A345FE050}"/>
              </a:ext>
            </a:extLst>
          </p:cNvPr>
          <p:cNvSpPr/>
          <p:nvPr/>
        </p:nvSpPr>
        <p:spPr>
          <a:xfrm>
            <a:off x="5671901" y="4620697"/>
            <a:ext cx="2263933" cy="10095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ResNeXt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03783299-AB60-43AF-B596-71291BE198BC}"/>
                  </a:ext>
                </a:extLst>
              </p:cNvPr>
              <p:cNvSpPr/>
              <p:nvPr/>
            </p:nvSpPr>
            <p:spPr>
              <a:xfrm>
                <a:off x="6565257" y="5816451"/>
                <a:ext cx="550474" cy="35169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03783299-AB60-43AF-B596-71291BE19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57" y="5816451"/>
                <a:ext cx="550474" cy="35169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93D8CEA-DAEA-443B-A420-F0F544BA2870}"/>
              </a:ext>
            </a:extLst>
          </p:cNvPr>
          <p:cNvCxnSpPr/>
          <p:nvPr/>
        </p:nvCxnSpPr>
        <p:spPr>
          <a:xfrm flipH="1" flipV="1">
            <a:off x="6840494" y="5639081"/>
            <a:ext cx="2069" cy="18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81E1562-3E24-4590-AAF5-CCB956A52D5F}"/>
              </a:ext>
            </a:extLst>
          </p:cNvPr>
          <p:cNvCxnSpPr>
            <a:cxnSpLocks/>
          </p:cNvCxnSpPr>
          <p:nvPr/>
        </p:nvCxnSpPr>
        <p:spPr>
          <a:xfrm flipV="1">
            <a:off x="3517617" y="3655620"/>
            <a:ext cx="0" cy="37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623DACE-F2F2-45FD-AE9C-960F191A4A46}"/>
                  </a:ext>
                </a:extLst>
              </p:cNvPr>
              <p:cNvSpPr txBox="1"/>
              <p:nvPr/>
            </p:nvSpPr>
            <p:spPr>
              <a:xfrm>
                <a:off x="2843194" y="3207155"/>
                <a:ext cx="1357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623DACE-F2F2-45FD-AE9C-960F191A4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194" y="3207155"/>
                <a:ext cx="1357119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713CB5F9-1BB8-4B2E-9D54-CE049B70CC49}"/>
              </a:ext>
            </a:extLst>
          </p:cNvPr>
          <p:cNvSpPr txBox="1"/>
          <p:nvPr/>
        </p:nvSpPr>
        <p:spPr>
          <a:xfrm>
            <a:off x="2068788" y="3657066"/>
            <a:ext cx="1448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L2-normalization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E053F1D-83F3-4B01-9055-DAC55E2E2A51}"/>
              </a:ext>
            </a:extLst>
          </p:cNvPr>
          <p:cNvSpPr/>
          <p:nvPr/>
        </p:nvSpPr>
        <p:spPr>
          <a:xfrm>
            <a:off x="6499077" y="4042691"/>
            <a:ext cx="677173" cy="33855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E1A4CEF-44DE-4E88-9092-B1B77E8D9062}"/>
              </a:ext>
            </a:extLst>
          </p:cNvPr>
          <p:cNvCxnSpPr>
            <a:cxnSpLocks/>
          </p:cNvCxnSpPr>
          <p:nvPr/>
        </p:nvCxnSpPr>
        <p:spPr>
          <a:xfrm flipV="1">
            <a:off x="6826636" y="4377602"/>
            <a:ext cx="1" cy="24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44B1F6F-C86D-487E-B7D4-4AFED473F683}"/>
                  </a:ext>
                </a:extLst>
              </p:cNvPr>
              <p:cNvSpPr txBox="1"/>
              <p:nvPr/>
            </p:nvSpPr>
            <p:spPr>
              <a:xfrm>
                <a:off x="6096000" y="3207703"/>
                <a:ext cx="1357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44B1F6F-C86D-487E-B7D4-4AFED473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7703"/>
                <a:ext cx="1357119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52424951-7EBF-4B06-BB5D-94A048113C7B}"/>
              </a:ext>
            </a:extLst>
          </p:cNvPr>
          <p:cNvSpPr txBox="1"/>
          <p:nvPr/>
        </p:nvSpPr>
        <p:spPr>
          <a:xfrm>
            <a:off x="5321594" y="3657614"/>
            <a:ext cx="14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L2-normalization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3C716-8890-4815-9EDA-FF6F917B04B5}"/>
              </a:ext>
            </a:extLst>
          </p:cNvPr>
          <p:cNvCxnSpPr>
            <a:cxnSpLocks/>
          </p:cNvCxnSpPr>
          <p:nvPr/>
        </p:nvCxnSpPr>
        <p:spPr>
          <a:xfrm flipV="1">
            <a:off x="6826636" y="3670161"/>
            <a:ext cx="0" cy="37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3C9C0A93-3989-401F-ABFA-A11E95BD4653}"/>
              </a:ext>
            </a:extLst>
          </p:cNvPr>
          <p:cNvSpPr/>
          <p:nvPr/>
        </p:nvSpPr>
        <p:spPr>
          <a:xfrm>
            <a:off x="9097708" y="5259400"/>
            <a:ext cx="233781" cy="235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3091449-363E-47C7-B54C-46BD4B5723E5}"/>
              </a:ext>
            </a:extLst>
          </p:cNvPr>
          <p:cNvSpPr txBox="1"/>
          <p:nvPr/>
        </p:nvSpPr>
        <p:spPr>
          <a:xfrm>
            <a:off x="9324926" y="5197487"/>
            <a:ext cx="2540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fixed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DB8465A-6105-4DAB-B3C5-C33B0F033107}"/>
              </a:ext>
            </a:extLst>
          </p:cNvPr>
          <p:cNvSpPr/>
          <p:nvPr/>
        </p:nvSpPr>
        <p:spPr>
          <a:xfrm>
            <a:off x="9099092" y="5593817"/>
            <a:ext cx="233781" cy="235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AEDC84-4E51-463E-B1E1-12E3A0AFDF1B}"/>
              </a:ext>
            </a:extLst>
          </p:cNvPr>
          <p:cNvSpPr txBox="1"/>
          <p:nvPr/>
        </p:nvSpPr>
        <p:spPr>
          <a:xfrm>
            <a:off x="9331489" y="5553646"/>
            <a:ext cx="2540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trainable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AE5B2D54-339B-485E-8BA7-85B445FE48E7}"/>
              </a:ext>
            </a:extLst>
          </p:cNvPr>
          <p:cNvSpPr/>
          <p:nvPr/>
        </p:nvSpPr>
        <p:spPr>
          <a:xfrm rot="16200000">
            <a:off x="3115641" y="4788259"/>
            <a:ext cx="206761" cy="32024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46116A-059A-43AD-9172-B1592EDE5FE6}"/>
                  </a:ext>
                </a:extLst>
              </p:cNvPr>
              <p:cNvSpPr txBox="1"/>
              <p:nvPr/>
            </p:nvSpPr>
            <p:spPr>
              <a:xfrm>
                <a:off x="2950725" y="6417359"/>
                <a:ext cx="53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46116A-059A-43AD-9172-B1592EDE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725" y="6417359"/>
                <a:ext cx="53659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02FCD7-EB11-4781-A458-FC1FD707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13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35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9968E-5578-46EF-8962-000823B8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  <a:endParaRPr lang="zh-CN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3FD7F4-8763-45CD-B695-18AF697FC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the contextual token-image matching model: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paired sentence-image 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MS COCO as weak supervision.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 the hinge loss: </a:t>
                </a:r>
              </a:p>
              <a:p>
                <a:pPr marL="457200" lvl="1" indent="0">
                  <a:buNone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Creating vokens for large corpora: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voken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sentence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retrieved as                                                                .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retrieval process can be formulated as Nearest Neighbor Search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3FD7F4-8763-45CD-B695-18AF697FC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167A853-17A0-4A1A-A8DB-096648154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260" y="2432887"/>
            <a:ext cx="3559134" cy="991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C9748BB-D85E-4765-838B-BDEAD7F5BB4F}"/>
                  </a:ext>
                </a:extLst>
              </p:cNvPr>
              <p:cNvSpPr txBox="1"/>
              <p:nvPr/>
            </p:nvSpPr>
            <p:spPr>
              <a:xfrm>
                <a:off x="7762055" y="2094333"/>
                <a:ext cx="37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Quiz: 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C9748BB-D85E-4765-838B-BDEAD7F5B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055" y="2094333"/>
                <a:ext cx="3773224" cy="369332"/>
              </a:xfrm>
              <a:prstGeom prst="rect">
                <a:avLst/>
              </a:prstGeom>
              <a:blipFill>
                <a:blip r:embed="rId5"/>
                <a:stretch>
                  <a:fillRect l="-129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875DD50-26BF-4DF7-AC9E-1267AF9B097D}"/>
              </a:ext>
            </a:extLst>
          </p:cNvPr>
          <p:cNvSpPr txBox="1"/>
          <p:nvPr/>
        </p:nvSpPr>
        <p:spPr>
          <a:xfrm>
            <a:off x="7762055" y="2432887"/>
            <a:ext cx="432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randomly sampled image, serving as negative sample.</a:t>
            </a:r>
            <a:endParaRPr lang="zh-CN" altLang="en-US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407CEB9-DD6A-4080-BF15-14054F4E1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780" y="3683239"/>
            <a:ext cx="3231173" cy="48367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87C585A-523D-40C5-BD86-223E66EDB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532" y="4425292"/>
            <a:ext cx="3399402" cy="2116101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364369A-5248-4CDA-A40B-2A0D950C23CE}"/>
              </a:ext>
            </a:extLst>
          </p:cNvPr>
          <p:cNvCxnSpPr/>
          <p:nvPr/>
        </p:nvCxnSpPr>
        <p:spPr>
          <a:xfrm>
            <a:off x="8598640" y="4047143"/>
            <a:ext cx="102512" cy="56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C6FA267-C34E-455B-8E1A-E3220DF49FE0}"/>
              </a:ext>
            </a:extLst>
          </p:cNvPr>
          <p:cNvSpPr txBox="1"/>
          <p:nvPr/>
        </p:nvSpPr>
        <p:spPr>
          <a:xfrm>
            <a:off x="8319810" y="4613004"/>
            <a:ext cx="1857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from Visual Genome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D8A80F-6942-48D8-AAD1-933F17F3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14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80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2A9C2-3D54-4C82-A2FB-2FEE87F6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zh-CN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C371E8-7C69-4CD3-9AA3-F3E10CB5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Visually-Supervised Language Modeling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F87B2D-9950-4135-ABC3-F326769B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15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10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F1B12-CFE3-46FC-932D-F19B144F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EA9AC9-D0FA-4D40-8931-BFD37572A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Pretraining corpora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Wikipedia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Wiki103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models(train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scratch)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6-layer BERT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12-layer BERT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6-layer RoBERTa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12-layer RoBERTa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tasks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Subset of GLUE: SST-2, QNLI, QQP, MNLI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SQuAD v1.1, SQuAD v2.0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06CB5C-3F5A-4841-8276-5AB3AC6D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16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47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F1B12-CFE3-46FC-932D-F19B144F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EA9AC9-D0FA-4D40-8931-BFD37572A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354D21-7B55-469E-830E-7DD9C229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70" y="1975292"/>
            <a:ext cx="8431097" cy="27020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FBDA492-B9A1-4BAA-90FA-216DFADB8D9D}"/>
              </a:ext>
            </a:extLst>
          </p:cNvPr>
          <p:cNvSpPr txBox="1"/>
          <p:nvPr/>
        </p:nvSpPr>
        <p:spPr>
          <a:xfrm>
            <a:off x="1893363" y="5292546"/>
            <a:ext cx="89482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outperforms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author’s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supervision provides consistent improvements over MLM-only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tasks, particularly on SWAG, where grounded commonsense inference is required.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47B079-FC80-854A-A3BB-C14D23B37396}"/>
              </a:ext>
            </a:extLst>
          </p:cNvPr>
          <p:cNvSpPr txBox="1"/>
          <p:nvPr/>
        </p:nvSpPr>
        <p:spPr>
          <a:xfrm>
            <a:off x="1972019" y="4677359"/>
            <a:ext cx="7888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r>
              <a: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downstream</a:t>
            </a:r>
            <a:r>
              <a: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9233D3-A80F-4069-98CD-F7AE0440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17</a:t>
            </a:fld>
            <a:r>
              <a:rPr lang="en-US" altLang="zh-CN" dirty="0"/>
              <a:t> /24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18582F-E2BA-47CA-B1BB-66857E852742}"/>
              </a:ext>
            </a:extLst>
          </p:cNvPr>
          <p:cNvSpPr/>
          <p:nvPr/>
        </p:nvSpPr>
        <p:spPr>
          <a:xfrm>
            <a:off x="8820065" y="2193740"/>
            <a:ext cx="537158" cy="2304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53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F1B12-CFE3-46FC-932D-F19B144F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EA9AC9-D0FA-4D40-8931-BFD37572A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F81B23-0F6D-4BCB-8D2D-7F7E13C3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01" y="2056720"/>
            <a:ext cx="8564634" cy="25486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8365E6-C64C-584D-A32B-0D7109760A8A}"/>
              </a:ext>
            </a:extLst>
          </p:cNvPr>
          <p:cNvSpPr txBox="1"/>
          <p:nvPr/>
        </p:nvSpPr>
        <p:spPr>
          <a:xfrm>
            <a:off x="533235" y="2332194"/>
            <a:ext cx="5271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｛</a:t>
            </a:r>
            <a:endParaRPr lang="zh-CN" altLang="en-US" sz="6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3DDDBA-2981-264A-BE78-437F44D1CABE}"/>
              </a:ext>
            </a:extLst>
          </p:cNvPr>
          <p:cNvSpPr txBox="1"/>
          <p:nvPr/>
        </p:nvSpPr>
        <p:spPr>
          <a:xfrm>
            <a:off x="330507" y="2754217"/>
            <a:ext cx="10025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Vision-Language</a:t>
            </a:r>
            <a:r>
              <a:rPr kumimoji="1"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pretraining(VLP)</a:t>
            </a:r>
            <a:r>
              <a:rPr kumimoji="1"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2D881B-CEDD-DA4F-BED7-C8F2477C475A}"/>
              </a:ext>
            </a:extLst>
          </p:cNvPr>
          <p:cNvSpPr txBox="1"/>
          <p:nvPr/>
        </p:nvSpPr>
        <p:spPr>
          <a:xfrm>
            <a:off x="1893363" y="5292546"/>
            <a:ext cx="7832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pure-language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VLP models initialized with BERT weights generally performs better.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830AC7-4E48-4BC7-8266-427DBE0B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18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76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F1B12-CFE3-46FC-932D-F19B144F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EA9AC9-D0FA-4D40-8931-BFD37572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159"/>
            <a:ext cx="10515600" cy="47668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C41599-6E84-CE4A-BB6E-B0D54736C449}"/>
              </a:ext>
            </a:extLst>
          </p:cNvPr>
          <p:cNvSpPr txBox="1"/>
          <p:nvPr/>
        </p:nvSpPr>
        <p:spPr>
          <a:xfrm>
            <a:off x="1893363" y="4737589"/>
            <a:ext cx="7888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on visual supervision</a:t>
            </a:r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2D881B-CEDD-DA4F-BED7-C8F2477C475A}"/>
              </a:ext>
            </a:extLst>
          </p:cNvPr>
          <p:cNvSpPr txBox="1"/>
          <p:nvPr/>
        </p:nvSpPr>
        <p:spPr>
          <a:xfrm>
            <a:off x="1893363" y="5292546"/>
            <a:ext cx="7832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Token-level supervision &gt; sentence-level supervision.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Token-level retrieval &gt; sentence-level retrieval.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 matching &gt; frequency-based statistics.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5043B7-84AC-4F47-9327-B4C1BBB16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44" y="2577213"/>
            <a:ext cx="8928110" cy="2160376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962D3C-2C11-4FBA-B9FE-BF0461F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19</a:t>
            </a:fld>
            <a:r>
              <a:rPr lang="en-US" altLang="zh-CN" dirty="0"/>
              <a:t> /24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34E812-DC3A-5443-B4BF-6EF6B54B2CF7}"/>
              </a:ext>
            </a:extLst>
          </p:cNvPr>
          <p:cNvSpPr/>
          <p:nvPr/>
        </p:nvSpPr>
        <p:spPr>
          <a:xfrm>
            <a:off x="1493753" y="3259731"/>
            <a:ext cx="8390143" cy="565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81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2A9C2-3D54-4C82-A2FB-2FEE87F6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zh-CN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C371E8-7C69-4CD3-9AA3-F3E10CB5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Visually-Supervised Language Modeling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FAF3B6-690A-4A71-8C56-DC5C28F3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2</a:t>
            </a:fld>
            <a:r>
              <a:rPr lang="en-US" altLang="zh-CN" dirty="0"/>
              <a:t>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3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F1B12-CFE3-46FC-932D-F19B144F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EA9AC9-D0FA-4D40-8931-BFD37572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159"/>
            <a:ext cx="10515600" cy="47668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C41599-6E84-CE4A-BB6E-B0D54736C449}"/>
              </a:ext>
            </a:extLst>
          </p:cNvPr>
          <p:cNvSpPr txBox="1"/>
          <p:nvPr/>
        </p:nvSpPr>
        <p:spPr>
          <a:xfrm>
            <a:off x="1893363" y="4737589"/>
            <a:ext cx="7888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on visual supervision</a:t>
            </a:r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2D881B-CEDD-DA4F-BED7-C8F2477C475A}"/>
              </a:ext>
            </a:extLst>
          </p:cNvPr>
          <p:cNvSpPr txBox="1"/>
          <p:nvPr/>
        </p:nvSpPr>
        <p:spPr>
          <a:xfrm>
            <a:off x="1893363" y="5292546"/>
            <a:ext cx="7832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Token-level supervision &gt; sentence-level supervision.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Token-level retrieval &gt; sentence-level retrieval.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 matching &gt; frequency-based statistics.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5043B7-84AC-4F47-9327-B4C1BBB16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44" y="2577213"/>
            <a:ext cx="8928110" cy="2160376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962D3C-2C11-4FBA-B9FE-BF0461F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20</a:t>
            </a:fld>
            <a:r>
              <a:rPr lang="en-US" altLang="zh-CN" dirty="0"/>
              <a:t> /24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34E812-DC3A-5443-B4BF-6EF6B54B2CF7}"/>
              </a:ext>
            </a:extLst>
          </p:cNvPr>
          <p:cNvSpPr/>
          <p:nvPr/>
        </p:nvSpPr>
        <p:spPr>
          <a:xfrm>
            <a:off x="1507713" y="3579285"/>
            <a:ext cx="8390143" cy="565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10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F1B12-CFE3-46FC-932D-F19B144F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EA9AC9-D0FA-4D40-8931-BFD37572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159"/>
            <a:ext cx="10515600" cy="47668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C41599-6E84-CE4A-BB6E-B0D54736C449}"/>
              </a:ext>
            </a:extLst>
          </p:cNvPr>
          <p:cNvSpPr txBox="1"/>
          <p:nvPr/>
        </p:nvSpPr>
        <p:spPr>
          <a:xfrm>
            <a:off x="1893363" y="4737589"/>
            <a:ext cx="7888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on visual supervision</a:t>
            </a:r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2D881B-CEDD-DA4F-BED7-C8F2477C475A}"/>
              </a:ext>
            </a:extLst>
          </p:cNvPr>
          <p:cNvSpPr txBox="1"/>
          <p:nvPr/>
        </p:nvSpPr>
        <p:spPr>
          <a:xfrm>
            <a:off x="1893363" y="5292546"/>
            <a:ext cx="7832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Token-level supervision &gt; sentence-level supervision.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Token-level retrieval &gt; sentence-level retrieval.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 matching &gt; frequency-based statistics.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5043B7-84AC-4F47-9327-B4C1BBB16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44" y="2577213"/>
            <a:ext cx="8928110" cy="2160376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962D3C-2C11-4FBA-B9FE-BF0461F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21</a:t>
            </a:fld>
            <a:r>
              <a:rPr lang="en-US" altLang="zh-CN" dirty="0"/>
              <a:t> /24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34E812-DC3A-5443-B4BF-6EF6B54B2CF7}"/>
              </a:ext>
            </a:extLst>
          </p:cNvPr>
          <p:cNvSpPr/>
          <p:nvPr/>
        </p:nvSpPr>
        <p:spPr>
          <a:xfrm>
            <a:off x="1500733" y="3861981"/>
            <a:ext cx="8390143" cy="69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87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F1B12-CFE3-46FC-932D-F19B144F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EA9AC9-D0FA-4D40-8931-BFD37572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71" y="1417988"/>
            <a:ext cx="10515600" cy="47668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6E8A10-844C-44C5-AA07-9B163640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47" y="1438465"/>
            <a:ext cx="3903597" cy="49336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FDBC67-0922-487A-8A2D-B593092DAC9E}"/>
              </a:ext>
            </a:extLst>
          </p:cNvPr>
          <p:cNvSpPr/>
          <p:nvPr/>
        </p:nvSpPr>
        <p:spPr>
          <a:xfrm>
            <a:off x="3145041" y="2796508"/>
            <a:ext cx="799588" cy="733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44F322-E206-49C8-B719-F2C7C5DA033E}"/>
              </a:ext>
            </a:extLst>
          </p:cNvPr>
          <p:cNvSpPr/>
          <p:nvPr/>
        </p:nvSpPr>
        <p:spPr>
          <a:xfrm>
            <a:off x="1296422" y="4092933"/>
            <a:ext cx="799588" cy="73397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0B3AE3-2D27-4767-BEB0-0B33540F1E9C}"/>
              </a:ext>
            </a:extLst>
          </p:cNvPr>
          <p:cNvSpPr/>
          <p:nvPr/>
        </p:nvSpPr>
        <p:spPr>
          <a:xfrm>
            <a:off x="5481870" y="1809018"/>
            <a:ext cx="2196482" cy="104841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3899BB-DC22-4C54-8D2C-20744F702332}"/>
              </a:ext>
            </a:extLst>
          </p:cNvPr>
          <p:cNvSpPr txBox="1"/>
          <p:nvPr/>
        </p:nvSpPr>
        <p:spPr>
          <a:xfrm>
            <a:off x="5481869" y="1809018"/>
            <a:ext cx="155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Notations:</a:t>
            </a:r>
            <a:endParaRPr lang="zh-CN" altLang="en-US" sz="160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B8A5DC-9A62-4C4A-B2AE-51B318CBA31B}"/>
              </a:ext>
            </a:extLst>
          </p:cNvPr>
          <p:cNvSpPr/>
          <p:nvPr/>
        </p:nvSpPr>
        <p:spPr>
          <a:xfrm>
            <a:off x="5544279" y="2160310"/>
            <a:ext cx="233781" cy="23595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3FBDD3-9DFC-4FA4-8AD4-C8AF5F9551BF}"/>
              </a:ext>
            </a:extLst>
          </p:cNvPr>
          <p:cNvSpPr txBox="1"/>
          <p:nvPr/>
        </p:nvSpPr>
        <p:spPr>
          <a:xfrm>
            <a:off x="5771497" y="2098397"/>
            <a:ext cx="2540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reasonably matched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195521-3C28-4E1A-8225-B85A9A679201}"/>
              </a:ext>
            </a:extLst>
          </p:cNvPr>
          <p:cNvSpPr/>
          <p:nvPr/>
        </p:nvSpPr>
        <p:spPr>
          <a:xfrm>
            <a:off x="5545663" y="2494727"/>
            <a:ext cx="233781" cy="235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5402A4-EE61-43BE-A217-3FD8CE6DAB3B}"/>
              </a:ext>
            </a:extLst>
          </p:cNvPr>
          <p:cNvSpPr txBox="1"/>
          <p:nvPr/>
        </p:nvSpPr>
        <p:spPr>
          <a:xfrm>
            <a:off x="5778060" y="2454556"/>
            <a:ext cx="2540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mismatched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EBEEB1-C217-4928-BFD4-497E89CC4DE9}"/>
              </a:ext>
            </a:extLst>
          </p:cNvPr>
          <p:cNvSpPr/>
          <p:nvPr/>
        </p:nvSpPr>
        <p:spPr>
          <a:xfrm>
            <a:off x="2133597" y="4860400"/>
            <a:ext cx="799588" cy="73397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CBE3BF7-8EB8-4AA9-B02B-C4CDBE720FBE}"/>
              </a:ext>
            </a:extLst>
          </p:cNvPr>
          <p:cNvSpPr/>
          <p:nvPr/>
        </p:nvSpPr>
        <p:spPr>
          <a:xfrm>
            <a:off x="3840591" y="4092933"/>
            <a:ext cx="799588" cy="73397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B5B319-307B-41E5-8A14-B8FC56C83D34}"/>
              </a:ext>
            </a:extLst>
          </p:cNvPr>
          <p:cNvSpPr/>
          <p:nvPr/>
        </p:nvSpPr>
        <p:spPr>
          <a:xfrm>
            <a:off x="1127623" y="2041980"/>
            <a:ext cx="1005974" cy="73397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9469FC-48B1-4AC2-A8C3-D70C7653F6E8}"/>
              </a:ext>
            </a:extLst>
          </p:cNvPr>
          <p:cNvSpPr/>
          <p:nvPr/>
        </p:nvSpPr>
        <p:spPr>
          <a:xfrm>
            <a:off x="2968299" y="4860400"/>
            <a:ext cx="872291" cy="733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795519-8D75-432C-BC20-D87DFCFD45AC}"/>
              </a:ext>
            </a:extLst>
          </p:cNvPr>
          <p:cNvSpPr/>
          <p:nvPr/>
        </p:nvSpPr>
        <p:spPr>
          <a:xfrm>
            <a:off x="3840591" y="4860400"/>
            <a:ext cx="799588" cy="733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E1130D-F240-4A38-9DB4-B32FA48A07AD}"/>
              </a:ext>
            </a:extLst>
          </p:cNvPr>
          <p:cNvSpPr/>
          <p:nvPr/>
        </p:nvSpPr>
        <p:spPr>
          <a:xfrm>
            <a:off x="2133597" y="2792972"/>
            <a:ext cx="945315" cy="73397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DE01A1F-F959-4ACC-95A1-ACD9B6F182DB}"/>
              </a:ext>
            </a:extLst>
          </p:cNvPr>
          <p:cNvSpPr txBox="1"/>
          <p:nvPr/>
        </p:nvSpPr>
        <p:spPr>
          <a:xfrm>
            <a:off x="5389857" y="3294273"/>
            <a:ext cx="55057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vokenizer shows strong selectivity as different images are retrieved w.r.t different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Concrete nouns(e.g., salle, gardens) are easier to ground in comparison to non-concrete tokens(e.g., the, and).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 token-image matching helps disambiguate certain tokens(e.g. by in example 2).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8132E6-B72B-4788-889D-4A4997C7C87A}"/>
              </a:ext>
            </a:extLst>
          </p:cNvPr>
          <p:cNvSpPr/>
          <p:nvPr/>
        </p:nvSpPr>
        <p:spPr>
          <a:xfrm>
            <a:off x="2168712" y="4092933"/>
            <a:ext cx="799588" cy="73397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322A7102-D882-44B5-BC5E-6BF728B8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22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619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2A9C2-3D54-4C82-A2FB-2FEE87F6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zh-CN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C371E8-7C69-4CD3-9AA3-F3E10CB5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Visually-Supervised Language Modeling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F532F9-FFAC-4A34-A380-4460C20E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23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52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FCD6D-13F9-418D-A241-8F91E5CF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5C3FC-4431-4C03-A307-D6F8DCDFD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supervision helps improve language understanding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endowing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pretraining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grounded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offers certain connection to from “hollow language symbol” to the physical world from one perspective, therefore making the “meaning” of word more complete.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293C9A-5B28-4F2B-AC68-00DC7A74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24</a:t>
            </a:fld>
            <a:r>
              <a:rPr lang="en-US" altLang="zh-CN" dirty="0"/>
              <a:t> /24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CE17C4-36DE-4EB6-AD73-90D5FBFC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90" y="3366721"/>
            <a:ext cx="4008258" cy="12692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98D650-B621-4C90-88A8-FD7485F67DF6}"/>
              </a:ext>
            </a:extLst>
          </p:cNvPr>
          <p:cNvSpPr txBox="1"/>
          <p:nvPr/>
        </p:nvSpPr>
        <p:spPr>
          <a:xfrm>
            <a:off x="1925688" y="4649589"/>
            <a:ext cx="3636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from SWAG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6" descr="Students wrap up Music@Noon series for the semester – Music">
            <a:extLst>
              <a:ext uri="{FF2B5EF4-FFF2-40B4-BE49-F238E27FC236}">
                <a16:creationId xmlns:a16="http://schemas.microsoft.com/office/drawing/2014/main" id="{E85B135E-7747-4C56-9B87-0776D346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69" y="3165230"/>
            <a:ext cx="3616915" cy="217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7DDA4A3-55AB-4F62-900F-E8BEFE7159ED}"/>
              </a:ext>
            </a:extLst>
          </p:cNvPr>
          <p:cNvSpPr txBox="1"/>
          <p:nvPr/>
        </p:nvSpPr>
        <p:spPr>
          <a:xfrm>
            <a:off x="5562600" y="3973305"/>
            <a:ext cx="135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grounding</a:t>
            </a:r>
            <a:endParaRPr lang="zh-CN" altLang="en-US" sz="1200" b="1" i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3F225A-3A62-4320-B514-461190A4E504}"/>
              </a:ext>
            </a:extLst>
          </p:cNvPr>
          <p:cNvSpPr/>
          <p:nvPr/>
        </p:nvSpPr>
        <p:spPr>
          <a:xfrm>
            <a:off x="3863749" y="3557419"/>
            <a:ext cx="356739" cy="1763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CCC49750-2467-465D-97B7-D1E8E8F01DF4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>
            <a:off x="4220488" y="3645579"/>
            <a:ext cx="2664481" cy="604726"/>
          </a:xfrm>
          <a:prstGeom prst="bentConnector3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FF3DA9D-FE54-4BEF-A171-23654E894A72}"/>
              </a:ext>
            </a:extLst>
          </p:cNvPr>
          <p:cNvSpPr txBox="1"/>
          <p:nvPr/>
        </p:nvSpPr>
        <p:spPr>
          <a:xfrm>
            <a:off x="717237" y="5704765"/>
            <a:ext cx="902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next?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other modalities to comprehensively emulate “meaning” in human minds.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principled way of combining grounded information from different modalities.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192D38-5DC8-4DE8-890F-DAE1296169EC}"/>
              </a:ext>
            </a:extLst>
          </p:cNvPr>
          <p:cNvSpPr txBox="1"/>
          <p:nvPr/>
        </p:nvSpPr>
        <p:spPr>
          <a:xfrm>
            <a:off x="1329190" y="4291129"/>
            <a:ext cx="399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😉</a:t>
            </a:r>
            <a:endParaRPr lang="zh-CN" altLang="en-US" sz="14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169611-DCED-48A8-A39C-5EBC83985E43}"/>
              </a:ext>
            </a:extLst>
          </p:cNvPr>
          <p:cNvSpPr txBox="1"/>
          <p:nvPr/>
        </p:nvSpPr>
        <p:spPr>
          <a:xfrm>
            <a:off x="1329190" y="4099504"/>
            <a:ext cx="4377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😕</a:t>
            </a:r>
            <a:endParaRPr lang="zh-CN" altLang="en-US" sz="14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0D980C-3649-459B-B4F1-31CDB4301411}"/>
              </a:ext>
            </a:extLst>
          </p:cNvPr>
          <p:cNvSpPr txBox="1"/>
          <p:nvPr/>
        </p:nvSpPr>
        <p:spPr>
          <a:xfrm>
            <a:off x="1329190" y="3893327"/>
            <a:ext cx="4377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😕</a:t>
            </a:r>
            <a:endParaRPr lang="zh-CN" altLang="en-US" sz="1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61DA55-9C17-4DE0-9E6D-824B0BEEF37D}"/>
              </a:ext>
            </a:extLst>
          </p:cNvPr>
          <p:cNvSpPr txBox="1"/>
          <p:nvPr/>
        </p:nvSpPr>
        <p:spPr>
          <a:xfrm>
            <a:off x="1329189" y="3692738"/>
            <a:ext cx="4377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😕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92556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  <p:bldP spid="19" grpId="0"/>
      <p:bldP spid="21" grpId="0"/>
      <p:bldP spid="23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FCD6D-13F9-418D-A241-8F91E5CF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5C3FC-4431-4C03-A307-D6F8DCDFD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VLP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are more effective on multi-modal tasks(e.g., VQA), and generally underperform language-only pretrained models on NLU benchmarks.</a:t>
            </a:r>
          </a:p>
          <a:p>
            <a:pPr marL="457200" lvl="1" indent="0"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293C9A-5B28-4F2B-AC68-00DC7A74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25</a:t>
            </a:fld>
            <a:r>
              <a:rPr lang="en-US" altLang="zh-CN" dirty="0"/>
              <a:t> /24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7CFC03-250F-4FCB-BE12-357FCE235F10}"/>
              </a:ext>
            </a:extLst>
          </p:cNvPr>
          <p:cNvSpPr txBox="1"/>
          <p:nvPr/>
        </p:nvSpPr>
        <p:spPr>
          <a:xfrm>
            <a:off x="726319" y="5707603"/>
            <a:ext cx="902542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next?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larger multi-modal datasets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discrepancy.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lang="zh-CN" alt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systematic approach for grounded language representation learning.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988799-39CC-4128-9C2F-25905F877A5B}"/>
              </a:ext>
            </a:extLst>
          </p:cNvPr>
          <p:cNvSpPr txBox="1"/>
          <p:nvPr/>
        </p:nvSpPr>
        <p:spPr>
          <a:xfrm>
            <a:off x="1098579" y="2393754"/>
            <a:ext cx="102842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reasons: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discrepancy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vocab size, sentence length) between grounded language and language in general domain.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encoder and vision encoder are usually coupled in VLP models, making the representation power for text diluted, in exchange of better cross-modal semantic alignment.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73FBC32-DA70-4ECD-8485-1138FEED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19" y="3650359"/>
            <a:ext cx="5576071" cy="14157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78323D-9D52-4078-B04E-03389068BF15}"/>
              </a:ext>
            </a:extLst>
          </p:cNvPr>
          <p:cNvSpPr txBox="1"/>
          <p:nvPr/>
        </p:nvSpPr>
        <p:spPr>
          <a:xfrm>
            <a:off x="631469" y="5098174"/>
            <a:ext cx="1025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a)                                                                                                     b) OSCAR (ECCV 2020)   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9E836D-BB48-4C99-9D1A-6844DAD2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80" y="3718902"/>
            <a:ext cx="4525229" cy="14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5C3FC-4431-4C03-A307-D6F8DCDFD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293C9A-5B28-4F2B-AC68-00DC7A74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26</a:t>
            </a:fld>
            <a:r>
              <a:rPr lang="en-US" altLang="zh-CN" dirty="0"/>
              <a:t> /24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6FD63D-DC8B-466A-9682-88513FA8939D}"/>
              </a:ext>
            </a:extLst>
          </p:cNvPr>
          <p:cNvSpPr txBox="1"/>
          <p:nvPr/>
        </p:nvSpPr>
        <p:spPr>
          <a:xfrm>
            <a:off x="4125051" y="2709578"/>
            <a:ext cx="6039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lang="zh-CN" altLang="en-US" sz="6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53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2A9C2-3D54-4C82-A2FB-2FEE87F6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zh-CN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C371E8-7C69-4CD3-9AA3-F3E10CB5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Visually-Supervised Language Modeling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D11BF-AB6D-4668-A87F-F8C9A984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3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538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9A0FE-8A5B-42B1-81DE-219E3A97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C9CDE-6FD8-4AD6-ABDA-5DAE1520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9447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of the empirical success in NLP history can be attributed to the advances of models based on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 hypothesis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 hypothesis: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contexts in which an expression appears give us information about its meaning.</a:t>
            </a:r>
          </a:p>
          <a:p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BF281A-8303-4537-9196-4D252A61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3" y="3484480"/>
            <a:ext cx="3273338" cy="20474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2B4BE2-54FB-41E5-B410-EF79006FF1FF}"/>
              </a:ext>
            </a:extLst>
          </p:cNvPr>
          <p:cNvSpPr txBox="1"/>
          <p:nvPr/>
        </p:nvSpPr>
        <p:spPr>
          <a:xfrm>
            <a:off x="1771345" y="5683399"/>
            <a:ext cx="204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 (2013)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BERT Explained: State of the art language model for NLP | by Rani Horev |  Towards Data Science">
            <a:extLst>
              <a:ext uri="{FF2B5EF4-FFF2-40B4-BE49-F238E27FC236}">
                <a16:creationId xmlns:a16="http://schemas.microsoft.com/office/drawing/2014/main" id="{FDD1D615-4BAE-4F9A-9C7A-6F35764F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33" y="3484480"/>
            <a:ext cx="3019445" cy="204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B606997-6D89-4F21-8B31-244D7C163853}"/>
              </a:ext>
            </a:extLst>
          </p:cNvPr>
          <p:cNvSpPr txBox="1"/>
          <p:nvPr/>
        </p:nvSpPr>
        <p:spPr>
          <a:xfrm>
            <a:off x="10111188" y="5683399"/>
            <a:ext cx="1284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(2019)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E1975A2A-4135-4EE7-86A1-DFA16217E138}"/>
              </a:ext>
            </a:extLst>
          </p:cNvPr>
          <p:cNvSpPr/>
          <p:nvPr/>
        </p:nvSpPr>
        <p:spPr>
          <a:xfrm>
            <a:off x="3913757" y="4301317"/>
            <a:ext cx="525968" cy="413756"/>
          </a:xfrm>
          <a:prstGeom prst="strip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E68B35-1FA8-4CBE-B75F-A2765795EF9A}"/>
              </a:ext>
            </a:extLst>
          </p:cNvPr>
          <p:cNvSpPr txBox="1"/>
          <p:nvPr/>
        </p:nvSpPr>
        <p:spPr>
          <a:xfrm>
            <a:off x="2865446" y="6240543"/>
            <a:ext cx="73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Quiz: what is the major difference between Word2Vec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ELMo/BERT?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361E77-42E8-4323-BE2A-67A5DCC0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4</a:t>
            </a:fld>
            <a:r>
              <a:rPr lang="en-US" altLang="zh-CN" dirty="0"/>
              <a:t> /24</a:t>
            </a:r>
            <a:endParaRPr lang="zh-CN" altLang="en-US"/>
          </a:p>
        </p:txBody>
      </p:sp>
      <p:pic>
        <p:nvPicPr>
          <p:cNvPr id="1026" name="Picture 2" descr="Trends in Natural Language Processing | Elder Research">
            <a:extLst>
              <a:ext uri="{FF2B5EF4-FFF2-40B4-BE49-F238E27FC236}">
                <a16:creationId xmlns:a16="http://schemas.microsoft.com/office/drawing/2014/main" id="{FBF638D6-84C7-5F43-872D-2EC47F57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04" y="3765902"/>
            <a:ext cx="3661585" cy="148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1436E8B-5866-AE45-BA0F-4D76B512BF36}"/>
              </a:ext>
            </a:extLst>
          </p:cNvPr>
          <p:cNvSpPr txBox="1"/>
          <p:nvPr/>
        </p:nvSpPr>
        <p:spPr>
          <a:xfrm>
            <a:off x="5677261" y="5683399"/>
            <a:ext cx="204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ELMo (2018)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头: 虚尾 7">
            <a:extLst>
              <a:ext uri="{FF2B5EF4-FFF2-40B4-BE49-F238E27FC236}">
                <a16:creationId xmlns:a16="http://schemas.microsoft.com/office/drawing/2014/main" id="{41076A70-DA7B-9D4C-986E-C234FC328C27}"/>
              </a:ext>
            </a:extLst>
          </p:cNvPr>
          <p:cNvSpPr/>
          <p:nvPr/>
        </p:nvSpPr>
        <p:spPr>
          <a:xfrm>
            <a:off x="8347616" y="4301317"/>
            <a:ext cx="525968" cy="413756"/>
          </a:xfrm>
          <a:prstGeom prst="strip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17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9A0FE-8A5B-42B1-81DE-219E3A97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Grounding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C9CDE-6FD8-4AD6-ABDA-5DAE1520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9447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purely distributional semantic models are not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grounded,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they are only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memorize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“token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id”,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no connection to external world.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grounding: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capability of relating language to the world, including sensory perception, motor control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activity.</a:t>
            </a:r>
          </a:p>
          <a:p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1B87B8-01CA-483F-A463-EB175A5A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5</a:t>
            </a:fld>
            <a:r>
              <a:rPr lang="en-US" altLang="zh-CN" dirty="0"/>
              <a:t> /24</a:t>
            </a:r>
            <a:endParaRPr lang="zh-CN" altLang="en-US"/>
          </a:p>
        </p:txBody>
      </p:sp>
      <p:pic>
        <p:nvPicPr>
          <p:cNvPr id="6" name="图片 5" descr="人跳起来玩飞盘&#10;&#10;中度可信度描述已自动生成">
            <a:extLst>
              <a:ext uri="{FF2B5EF4-FFF2-40B4-BE49-F238E27FC236}">
                <a16:creationId xmlns:a16="http://schemas.microsoft.com/office/drawing/2014/main" id="{9E4B3992-07EE-D142-AE8C-C29A7714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3" y="3261409"/>
            <a:ext cx="3921992" cy="30479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773A8C-1797-6145-A33D-FA1AF5FC884B}"/>
              </a:ext>
            </a:extLst>
          </p:cNvPr>
          <p:cNvSpPr txBox="1"/>
          <p:nvPr/>
        </p:nvSpPr>
        <p:spPr>
          <a:xfrm>
            <a:off x="5653978" y="4001294"/>
            <a:ext cx="4367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dressed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accent2"/>
                </a:solidFill>
              </a:rPr>
              <a:t>orange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7030A0"/>
                </a:solidFill>
              </a:rPr>
              <a:t>purple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hands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above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head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park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12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2A9C2-3D54-4C82-A2FB-2FEE87F6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zh-CN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C371E8-7C69-4CD3-9AA3-F3E10CB5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Visually-Supervised Language Modeling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Visual Supervision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715830-BF3C-4EFB-BEC2-D48C77B6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6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46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DEDDF-CB5C-4008-840B-427DB88D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Language Modeling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7BB405-F1F4-41E3-811F-7BBF95EC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Retrospection on conventional masked language modeling.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 the masked token using the contextual representation of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[MASK]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conditioned on unmasked tokens.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527B2-FDF6-4986-9850-751A586F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36" y="3506474"/>
            <a:ext cx="3275794" cy="2217720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19D253E7-F9BA-4110-9B73-6297674D2E6A}"/>
              </a:ext>
            </a:extLst>
          </p:cNvPr>
          <p:cNvSpPr/>
          <p:nvPr/>
        </p:nvSpPr>
        <p:spPr>
          <a:xfrm>
            <a:off x="9748228" y="3698988"/>
            <a:ext cx="268942" cy="1614983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25AD28-3CB2-4070-94B6-024AD1422274}"/>
              </a:ext>
            </a:extLst>
          </p:cNvPr>
          <p:cNvSpPr txBox="1"/>
          <p:nvPr/>
        </p:nvSpPr>
        <p:spPr>
          <a:xfrm>
            <a:off x="9537213" y="5313971"/>
            <a:ext cx="748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[MASK]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50EC4A-F0E0-47F3-A0AD-917408CBA653}"/>
              </a:ext>
            </a:extLst>
          </p:cNvPr>
          <p:cNvSpPr/>
          <p:nvPr/>
        </p:nvSpPr>
        <p:spPr>
          <a:xfrm>
            <a:off x="7261412" y="3285233"/>
            <a:ext cx="1795700" cy="3198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embedding matrix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CEA318-16A2-4EB5-99F8-3A70DA77A2CD}"/>
                  </a:ext>
                </a:extLst>
              </p:cNvPr>
              <p:cNvSpPr txBox="1"/>
              <p:nvPr/>
            </p:nvSpPr>
            <p:spPr>
              <a:xfrm>
                <a:off x="9260053" y="4273600"/>
                <a:ext cx="227626" cy="621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̇</m:t>
                      </m:r>
                    </m:oMath>
                  </m:oMathPara>
                </a14:m>
                <a:endParaRPr lang="zh-CN" altLang="en-US" sz="36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CEA318-16A2-4EB5-99F8-3A70DA77A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053" y="4273600"/>
                <a:ext cx="227626" cy="621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818CFF-4529-45DC-B936-F05766B0EA88}"/>
                  </a:ext>
                </a:extLst>
              </p:cNvPr>
              <p:cNvSpPr txBox="1"/>
              <p:nvPr/>
            </p:nvSpPr>
            <p:spPr>
              <a:xfrm>
                <a:off x="6712879" y="4367979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818CFF-4529-45DC-B936-F05766B0E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79" y="4367979"/>
                <a:ext cx="235641" cy="276999"/>
              </a:xfrm>
              <a:prstGeom prst="rect">
                <a:avLst/>
              </a:prstGeom>
              <a:blipFill>
                <a:blip r:embed="rId5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50EC9EB-B05E-4872-8942-54F2789A8C2F}"/>
              </a:ext>
            </a:extLst>
          </p:cNvPr>
          <p:cNvSpPr/>
          <p:nvPr/>
        </p:nvSpPr>
        <p:spPr>
          <a:xfrm>
            <a:off x="6232778" y="3285232"/>
            <a:ext cx="268941" cy="319833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8B97E64-CE0A-4362-A019-C6C37CF0953D}"/>
                  </a:ext>
                </a:extLst>
              </p:cNvPr>
              <p:cNvSpPr txBox="1"/>
              <p:nvPr/>
            </p:nvSpPr>
            <p:spPr>
              <a:xfrm>
                <a:off x="10228185" y="4367978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8B97E64-CE0A-4362-A019-C6C37CF09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185" y="4367978"/>
                <a:ext cx="235641" cy="276999"/>
              </a:xfrm>
              <a:prstGeom prst="rect">
                <a:avLst/>
              </a:prstGeom>
              <a:blipFill>
                <a:blip r:embed="rId6"/>
                <a:stretch>
                  <a:fillRect l="-20513" r="-1538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DE0CD83-76BB-4A1E-957E-C22A3056D8EE}"/>
              </a:ext>
            </a:extLst>
          </p:cNvPr>
          <p:cNvSpPr/>
          <p:nvPr/>
        </p:nvSpPr>
        <p:spPr>
          <a:xfrm>
            <a:off x="11001600" y="3285230"/>
            <a:ext cx="268941" cy="3198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B4671D-C4D8-4FC0-9746-56C452361BC1}"/>
              </a:ext>
            </a:extLst>
          </p:cNvPr>
          <p:cNvSpPr txBox="1"/>
          <p:nvPr/>
        </p:nvSpPr>
        <p:spPr>
          <a:xfrm>
            <a:off x="10896092" y="6549208"/>
            <a:ext cx="748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C03EAC-A817-4329-8018-2BE926A4E155}"/>
              </a:ext>
            </a:extLst>
          </p:cNvPr>
          <p:cNvSpPr txBox="1"/>
          <p:nvPr/>
        </p:nvSpPr>
        <p:spPr>
          <a:xfrm>
            <a:off x="6127269" y="6549208"/>
            <a:ext cx="748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F1EB70-2559-47A6-BD4C-12D3AC01FEE5}"/>
              </a:ext>
            </a:extLst>
          </p:cNvPr>
          <p:cNvSpPr/>
          <p:nvPr/>
        </p:nvSpPr>
        <p:spPr>
          <a:xfrm>
            <a:off x="6232777" y="3464857"/>
            <a:ext cx="268941" cy="1027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49C86A-7E8F-4E75-AA14-74792324EE95}"/>
              </a:ext>
            </a:extLst>
          </p:cNvPr>
          <p:cNvSpPr txBox="1"/>
          <p:nvPr/>
        </p:nvSpPr>
        <p:spPr>
          <a:xfrm>
            <a:off x="5618349" y="3377717"/>
            <a:ext cx="748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｛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F5521FA-193C-4D0F-BEEB-6CE90692A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721" y="5958184"/>
            <a:ext cx="3097478" cy="6183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17DBF-E177-453D-85E4-7873B588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7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22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DEDDF-CB5C-4008-840B-427DB88D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Visually-Supervised Language Modeling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7BB405-F1F4-41E3-811F-7BBF95EC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visually-supervised language modeling.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token is related with an image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describing its real-world manifestation.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associated with each token is called “voken”, short for “visualized token”.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 the voken using contextual representation of [MASK], conditioned on unmasked tokens.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29554E03-E75B-4410-B216-18B4439EBC20}"/>
              </a:ext>
            </a:extLst>
          </p:cNvPr>
          <p:cNvSpPr/>
          <p:nvPr/>
        </p:nvSpPr>
        <p:spPr>
          <a:xfrm>
            <a:off x="9748228" y="3703117"/>
            <a:ext cx="268942" cy="1614983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B23C94-E871-4C81-B8A9-86D288BD484E}"/>
              </a:ext>
            </a:extLst>
          </p:cNvPr>
          <p:cNvSpPr txBox="1"/>
          <p:nvPr/>
        </p:nvSpPr>
        <p:spPr>
          <a:xfrm>
            <a:off x="9537213" y="5318100"/>
            <a:ext cx="748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[MASK]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2BE208-A79C-4657-B20F-D1E36FE1DC73}"/>
              </a:ext>
            </a:extLst>
          </p:cNvPr>
          <p:cNvSpPr/>
          <p:nvPr/>
        </p:nvSpPr>
        <p:spPr>
          <a:xfrm>
            <a:off x="7261412" y="3301771"/>
            <a:ext cx="1795700" cy="31859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embedding matrix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D421966-11C6-4B93-A9CF-0062E610E4A4}"/>
                  </a:ext>
                </a:extLst>
              </p:cNvPr>
              <p:cNvSpPr txBox="1"/>
              <p:nvPr/>
            </p:nvSpPr>
            <p:spPr>
              <a:xfrm>
                <a:off x="9260053" y="4277729"/>
                <a:ext cx="227626" cy="621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̇</m:t>
                      </m:r>
                    </m:oMath>
                  </m:oMathPara>
                </a14:m>
                <a:endParaRPr lang="zh-CN" altLang="en-US" sz="360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D421966-11C6-4B93-A9CF-0062E610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053" y="4277729"/>
                <a:ext cx="227626" cy="621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9E82F04-AADC-43A8-9C93-ACE69AE44CAE}"/>
                  </a:ext>
                </a:extLst>
              </p:cNvPr>
              <p:cNvSpPr txBox="1"/>
              <p:nvPr/>
            </p:nvSpPr>
            <p:spPr>
              <a:xfrm>
                <a:off x="6712879" y="4372108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9E82F04-AADC-43A8-9C93-ACE69AE44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79" y="4372108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FEE5994D-C711-49CE-BFDC-A475B85D7373}"/>
              </a:ext>
            </a:extLst>
          </p:cNvPr>
          <p:cNvSpPr/>
          <p:nvPr/>
        </p:nvSpPr>
        <p:spPr>
          <a:xfrm>
            <a:off x="6232778" y="3301771"/>
            <a:ext cx="268941" cy="318592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AE19513-20F0-41B2-B3B7-6AAF14690FDE}"/>
                  </a:ext>
                </a:extLst>
              </p:cNvPr>
              <p:cNvSpPr txBox="1"/>
              <p:nvPr/>
            </p:nvSpPr>
            <p:spPr>
              <a:xfrm>
                <a:off x="10228185" y="4372107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AE19513-20F0-41B2-B3B7-6AAF14690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185" y="4372107"/>
                <a:ext cx="235641" cy="276999"/>
              </a:xfrm>
              <a:prstGeom prst="rect">
                <a:avLst/>
              </a:prstGeom>
              <a:blipFill>
                <a:blip r:embed="rId5"/>
                <a:stretch>
                  <a:fillRect l="-20513" r="-15385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016D3F0B-AFDA-479C-A37B-4E67FAE09E20}"/>
              </a:ext>
            </a:extLst>
          </p:cNvPr>
          <p:cNvSpPr/>
          <p:nvPr/>
        </p:nvSpPr>
        <p:spPr>
          <a:xfrm>
            <a:off x="11001600" y="3301769"/>
            <a:ext cx="268941" cy="31859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63CF13A-FDF3-4BEF-8992-61B12544EFAC}"/>
              </a:ext>
            </a:extLst>
          </p:cNvPr>
          <p:cNvSpPr txBox="1"/>
          <p:nvPr/>
        </p:nvSpPr>
        <p:spPr>
          <a:xfrm>
            <a:off x="10896092" y="6553337"/>
            <a:ext cx="748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F926596-BC0D-47F8-829B-D047C8553FF2}"/>
              </a:ext>
            </a:extLst>
          </p:cNvPr>
          <p:cNvSpPr txBox="1"/>
          <p:nvPr/>
        </p:nvSpPr>
        <p:spPr>
          <a:xfrm>
            <a:off x="6127269" y="6553337"/>
            <a:ext cx="748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479E009-8272-46A8-A878-B60D5FEE4049}"/>
              </a:ext>
            </a:extLst>
          </p:cNvPr>
          <p:cNvSpPr/>
          <p:nvPr/>
        </p:nvSpPr>
        <p:spPr>
          <a:xfrm>
            <a:off x="6232777" y="3468986"/>
            <a:ext cx="268941" cy="1027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3D16667-A2BE-42EC-AD92-0423B3A9E7BA}"/>
              </a:ext>
            </a:extLst>
          </p:cNvPr>
          <p:cNvSpPr txBox="1"/>
          <p:nvPr/>
        </p:nvSpPr>
        <p:spPr>
          <a:xfrm>
            <a:off x="5618349" y="3381846"/>
            <a:ext cx="748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｛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EF73B0D-A3C0-4E36-B6BE-570EC32FD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928" y="3359130"/>
            <a:ext cx="354635" cy="29743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011D549-A357-4F33-A562-2222BFFD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218" y="3545677"/>
            <a:ext cx="3300466" cy="231703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169589A-071A-4255-B157-661DA40A2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83" y="5999482"/>
            <a:ext cx="3710828" cy="55385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632038-BF6D-4031-ABE8-B1C91E00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8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40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DEDDF-CB5C-4008-840B-427DB88D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Visually-Supervised Language Modeling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7BB405-F1F4-41E3-811F-7BBF95EC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them together as multi-task learning.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302A89-8CE9-4527-8026-0EAFE5D76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35" y="5592702"/>
            <a:ext cx="3634930" cy="3183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66104C-CE0B-4746-BC7F-9A6C653A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736" y="2854207"/>
            <a:ext cx="8428730" cy="259011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6CC059-C8E8-490E-AD07-B179B093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B4A-99AC-41A7-8609-405E8303AAF8}" type="slidenum">
              <a:rPr lang="zh-CN" altLang="en-US" smtClean="0"/>
              <a:t>9</a:t>
            </a:fld>
            <a:r>
              <a:rPr lang="en-US" altLang="zh-CN" dirty="0"/>
              <a:t> /24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17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6495</TotalTime>
  <Words>2379</Words>
  <Application>Microsoft Macintosh PowerPoint</Application>
  <PresentationFormat>宽屏</PresentationFormat>
  <Paragraphs>317</Paragraphs>
  <Slides>26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等线 Light</vt:lpstr>
      <vt:lpstr>微软雅黑</vt:lpstr>
      <vt:lpstr>Arial</vt:lpstr>
      <vt:lpstr>Cambria Math</vt:lpstr>
      <vt:lpstr>Helvetica Neue</vt:lpstr>
      <vt:lpstr>Segoe UI Emoji</vt:lpstr>
      <vt:lpstr>Times New Roman</vt:lpstr>
      <vt:lpstr>Wingdings</vt:lpstr>
      <vt:lpstr>Office 主题​​</vt:lpstr>
      <vt:lpstr>Improving Language Understanding with Contextualized, Visual-Grounded Supervision</vt:lpstr>
      <vt:lpstr>Table of Content</vt:lpstr>
      <vt:lpstr>Table of Content</vt:lpstr>
      <vt:lpstr>Distributional Semantics</vt:lpstr>
      <vt:lpstr>Grounding</vt:lpstr>
      <vt:lpstr>Table of Content</vt:lpstr>
      <vt:lpstr>Masked Language Modeling</vt:lpstr>
      <vt:lpstr>Visually-Supervised Language Modeling</vt:lpstr>
      <vt:lpstr>Visually-Supervised Language Modeling</vt:lpstr>
      <vt:lpstr>Table of Content</vt:lpstr>
      <vt:lpstr>Creating Visual Supervision</vt:lpstr>
      <vt:lpstr>Creating Visual Supervision</vt:lpstr>
      <vt:lpstr>Creating Visual Supervision</vt:lpstr>
      <vt:lpstr>Creating Visual Supervision</vt:lpstr>
      <vt:lpstr>Table of Content</vt:lpstr>
      <vt:lpstr>Experimental Setup</vt:lpstr>
      <vt:lpstr>Experimental Results</vt:lpstr>
      <vt:lpstr>Experimental Results</vt:lpstr>
      <vt:lpstr>Experimental Results</vt:lpstr>
      <vt:lpstr>Experimental Results</vt:lpstr>
      <vt:lpstr>Experimental Results</vt:lpstr>
      <vt:lpstr>Visualization</vt:lpstr>
      <vt:lpstr>Table of Content</vt:lpstr>
      <vt:lpstr>Discussion</vt:lpstr>
      <vt:lpstr>Discussion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Vokenization: Improving language understanding with contextualized, visual-grounded supervision</dc:title>
  <dc:creator>Ren Siyu</dc:creator>
  <cp:lastModifiedBy>Ren Siyu</cp:lastModifiedBy>
  <cp:revision>1117</cp:revision>
  <dcterms:created xsi:type="dcterms:W3CDTF">2021-03-01T13:43:19Z</dcterms:created>
  <dcterms:modified xsi:type="dcterms:W3CDTF">2021-03-10T06:00:35Z</dcterms:modified>
</cp:coreProperties>
</file>